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83" r:id="rId2"/>
    <p:sldId id="286" r:id="rId3"/>
    <p:sldId id="290" r:id="rId4"/>
    <p:sldId id="291" r:id="rId5"/>
    <p:sldId id="303" r:id="rId6"/>
    <p:sldId id="295" r:id="rId7"/>
    <p:sldId id="301" r:id="rId8"/>
    <p:sldId id="292" r:id="rId9"/>
    <p:sldId id="294" r:id="rId10"/>
    <p:sldId id="308" r:id="rId11"/>
    <p:sldId id="307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0000"/>
    <a:srgbClr val="FF6699"/>
    <a:srgbClr val="FF9966"/>
    <a:srgbClr val="FFFF00"/>
    <a:srgbClr val="000066"/>
    <a:srgbClr val="660066"/>
    <a:srgbClr val="9966FF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/>
    <p:restoredTop sz="55507" autoAdjust="0"/>
  </p:normalViewPr>
  <p:slideViewPr>
    <p:cSldViewPr>
      <p:cViewPr>
        <p:scale>
          <a:sx n="100" d="100"/>
          <a:sy n="100" d="100"/>
        </p:scale>
        <p:origin x="-7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C6180EEC-4593-48C7-80DE-1E1D0A5C957E}" type="datetimeFigureOut">
              <a:rPr lang="ru-RU"/>
              <a:pPr>
                <a:defRPr/>
              </a:pPr>
              <a:t>05.05.2025</a:t>
            </a:fld>
            <a:endParaRPr lang="ru-RU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6742BFE3-3B6B-484F-BC3B-45CC469E84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4916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086D0466-CC0D-4CE1-B45A-6E2273F37754}" type="datetimeFigureOut">
              <a:rPr lang="ru-RU"/>
              <a:pPr>
                <a:defRPr/>
              </a:pPr>
              <a:t>05.05.2025</a:t>
            </a:fld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15865FC-FB87-4FBC-8F36-366D35069D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08978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763C4-CB47-4B43-A853-5C629E3FFC9A}" type="datetimeFigureOut">
              <a:rPr lang="ru-RU"/>
              <a:pPr>
                <a:defRPr/>
              </a:pPr>
              <a:t>05.05.2025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969D4-32E0-4DB2-A105-9E52595653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86308-6CBE-4F0F-B881-9A594D9C4E71}" type="datetimeFigureOut">
              <a:rPr lang="ru-RU"/>
              <a:pPr>
                <a:defRPr/>
              </a:pPr>
              <a:t>05.05.2025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9B9BB-8634-4B49-BB7B-59A874C883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3CCF0-DD21-4134-954E-6449AA974E64}" type="datetimeFigureOut">
              <a:rPr lang="ru-RU"/>
              <a:pPr>
                <a:defRPr/>
              </a:pPr>
              <a:t>05.05.2025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18E24-EDC8-4221-ABFD-94899BC3D0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15301-C6D9-487D-8076-12768DFE4CC8}" type="datetimeFigureOut">
              <a:rPr lang="ru-RU"/>
              <a:pPr>
                <a:defRPr/>
              </a:pPr>
              <a:t>05.05.2025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41B63-8972-4C1D-A6A2-B60FCEA778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B9541-5D3A-43BC-AACB-28FAC34D54C6}" type="datetimeFigureOut">
              <a:rPr lang="ru-RU"/>
              <a:pPr>
                <a:defRPr/>
              </a:pPr>
              <a:t>05.05.2025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ADD2B-0144-4298-B37A-E265692F62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091FE-CF23-4944-A71A-02AD00374CB3}" type="datetimeFigureOut">
              <a:rPr lang="ru-RU"/>
              <a:pPr>
                <a:defRPr/>
              </a:pPr>
              <a:t>05.05.2025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C16D2-2038-482B-B73E-356FCD04A3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98DE5-E5E5-47FD-A792-BEF704624D15}" type="datetimeFigureOut">
              <a:rPr lang="ru-RU"/>
              <a:pPr>
                <a:defRPr/>
              </a:pPr>
              <a:t>05.05.2025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94759-4417-4DFE-A7AE-EB63CC2335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3BD93-0E70-4E37-96A3-3152324836E5}" type="datetimeFigureOut">
              <a:rPr lang="ru-RU"/>
              <a:pPr>
                <a:defRPr/>
              </a:pPr>
              <a:t>05.05.2025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83247-08BA-4939-9145-95C5643417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F4502-3193-4B7D-917D-DFBE51DD2C39}" type="datetimeFigureOut">
              <a:rPr lang="ru-RU"/>
              <a:pPr>
                <a:defRPr/>
              </a:pPr>
              <a:t>05.05.2025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CEF99-2561-4F94-9AF6-1E234C379A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CA397-B012-4332-8A04-31A08C31714F}" type="datetimeFigureOut">
              <a:rPr lang="ru-RU"/>
              <a:pPr>
                <a:defRPr/>
              </a:pPr>
              <a:t>05.05.2025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E7B56-A1F3-47D7-8842-6AC3F08B4F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22CE3-B6F6-47B9-984B-10F07BA3C116}" type="datetimeFigureOut">
              <a:rPr lang="ru-RU"/>
              <a:pPr>
                <a:defRPr/>
              </a:pPr>
              <a:t>05.05.2025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7DC8E-FEE1-4ED7-83EF-427A56607A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6FF99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AF902C4-5D06-48BC-9E07-E49DC7D3B973}" type="datetimeFigureOut">
              <a:rPr lang="ru-RU"/>
              <a:pPr>
                <a:defRPr/>
              </a:pPr>
              <a:t>05.05.2025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785CA70-A01C-4E2C-8F13-B971E0E956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4643438" y="2276475"/>
            <a:ext cx="3024187" cy="2160588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FF9966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Равнобедренный треугольник 11"/>
          <p:cNvSpPr>
            <a:spLocks noChangeArrowheads="1"/>
          </p:cNvSpPr>
          <p:nvPr/>
        </p:nvSpPr>
        <p:spPr bwMode="auto">
          <a:xfrm>
            <a:off x="719137" y="350266"/>
            <a:ext cx="7848600" cy="1728192"/>
          </a:xfrm>
          <a:prstGeom prst="triangle">
            <a:avLst>
              <a:gd name="adj" fmla="val 48975"/>
            </a:avLst>
          </a:prstGeom>
          <a:gradFill rotWithShape="1">
            <a:gsLst>
              <a:gs pos="0">
                <a:srgbClr val="FF8EBA"/>
              </a:gs>
              <a:gs pos="100000">
                <a:srgbClr val="FF8EBA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25400" algn="ctr">
            <a:solidFill>
              <a:srgbClr val="BC2665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МУНИЦИПАЛЬНОЕ ДОШКОЛЬНОЕ ОБРАЗОВАТЕЛЬНОЕ УЧРЕЖДЕНИЕ</a:t>
            </a:r>
          </a:p>
          <a:p>
            <a:pPr algn="ctr"/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«ДЕТСКИЙ САД «СОЛНЫШКО» П. КУЙБЫШЕВ </a:t>
            </a: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СРЕДНЕАХТУБИНСКОГО 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РАЙОНА </a:t>
            </a:r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ВОЛГОГРАДСКОЙ 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ОБЛАСТИ</a:t>
            </a: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1577171" y="2079574"/>
            <a:ext cx="6019165" cy="2446339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FF9966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1356360" marR="1348105" indent="1270" algn="ctr">
              <a:lnSpc>
                <a:spcPct val="100000"/>
              </a:lnSpc>
              <a:spcBef>
                <a:spcPts val="100"/>
              </a:spcBef>
            </a:pPr>
            <a:r>
              <a:rPr lang="ru-RU" sz="1400" b="1" spc="-360" dirty="0" smtClean="0">
                <a:solidFill>
                  <a:srgbClr val="974707"/>
                </a:solidFill>
                <a:latin typeface="Georgia"/>
                <a:cs typeface="Georgia"/>
              </a:rPr>
              <a:t>                                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адаптированной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программы для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ЗПР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МДОУ ДС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Солнышко п. Куйбышев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1517650" y="4514850"/>
            <a:ext cx="3054350" cy="2160588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FF9966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             КРАТКАЯ</a:t>
            </a:r>
            <a:endParaRPr lang="ru-RU" dirty="0"/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4714876" y="4500570"/>
            <a:ext cx="2955924" cy="2160587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FF9966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ПРЕЗЕНТАЦИЯ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16" name="AutoShape 12"/>
          <p:cNvSpPr>
            <a:spLocks noChangeArrowheads="1"/>
          </p:cNvSpPr>
          <p:nvPr/>
        </p:nvSpPr>
        <p:spPr bwMode="auto">
          <a:xfrm>
            <a:off x="3239294" y="4363446"/>
            <a:ext cx="2808287" cy="92869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CC00"/>
              </a:gs>
              <a:gs pos="100000">
                <a:srgbClr val="FF6699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800" dirty="0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1532" name="Picture 28" descr="6f7d849564189ad3d9e690cdc244ebf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34225" y="5132388"/>
            <a:ext cx="1997075" cy="1835150"/>
          </a:xfrm>
          <a:prstGeom prst="rect">
            <a:avLst/>
          </a:prstGeom>
          <a:noFill/>
        </p:spPr>
      </p:pic>
      <p:pic>
        <p:nvPicPr>
          <p:cNvPr id="21533" name="Picture 29" descr="multik3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413" y="133350"/>
            <a:ext cx="1657350" cy="1657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kids0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4357694"/>
            <a:ext cx="2262187" cy="2165350"/>
          </a:xfrm>
          <a:prstGeom prst="rect">
            <a:avLst/>
          </a:prstGeom>
          <a:noFill/>
        </p:spPr>
      </p:pic>
      <p:pic>
        <p:nvPicPr>
          <p:cNvPr id="18438" name="Picture 6" descr="kids040"/>
          <p:cNvPicPr>
            <a:picLocks noChangeAspect="1" noChangeArrowheads="1"/>
          </p:cNvPicPr>
          <p:nvPr/>
        </p:nvPicPr>
        <p:blipFill>
          <a:blip r:embed="rId4" cstate="print"/>
          <a:srcRect l="8691" r="2786"/>
          <a:stretch>
            <a:fillRect/>
          </a:stretch>
        </p:blipFill>
        <p:spPr bwMode="auto">
          <a:xfrm>
            <a:off x="323850" y="4365625"/>
            <a:ext cx="2974975" cy="2192338"/>
          </a:xfrm>
          <a:prstGeom prst="rect">
            <a:avLst/>
          </a:prstGeom>
          <a:noFill/>
        </p:spPr>
      </p:pic>
      <p:pic>
        <p:nvPicPr>
          <p:cNvPr id="18439" name="Picture 7" descr="kids07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4357694"/>
            <a:ext cx="2347912" cy="2195513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476205" y="309138"/>
            <a:ext cx="8358246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288925" algn="ctr" eaLnBrk="1" hangingPunct="1">
              <a:spcBef>
                <a:spcPct val="0"/>
              </a:spcBef>
              <a:buNone/>
              <a:tabLst>
                <a:tab pos="2498725" algn="l"/>
              </a:tabLst>
            </a:pPr>
            <a:r>
              <a:rPr lang="ru-RU" sz="2400" b="1" dirty="0"/>
              <a:t>Общие сведения о </a:t>
            </a:r>
            <a:r>
              <a:rPr lang="ru-RU" sz="2400" b="1" dirty="0" smtClean="0"/>
              <a:t>ДОУ</a:t>
            </a:r>
          </a:p>
          <a:p>
            <a:pPr lvl="0" eaLnBrk="1" hangingPunct="1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2498725" algn="l"/>
              </a:tabLst>
            </a:pP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Название: МДОУ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ДС Солнышко п. Куйбышев</a:t>
            </a:r>
            <a:b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(муниципальное дошкольное образовательное учреждение "Детский сад "Солнышко" </a:t>
            </a:r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п.Куйбышев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Среднеахтубинского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Волгоградской области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0" eaLnBrk="1" hangingPunct="1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2498725" algn="l"/>
              </a:tabLst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404146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 </a:t>
            </a:r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Среднеахтубинский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район,  </a:t>
            </a:r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п.Куйбышев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ул.Совхозная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д.6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2498725" algn="l"/>
              </a:tabLst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почта 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E-mail: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800" b="1" i="1" dirty="0" err="1">
                <a:solidFill>
                  <a:srgbClr val="990000"/>
                </a:solidFill>
              </a:rPr>
              <a:t>solnishco</a:t>
            </a:r>
            <a:r>
              <a:rPr lang="ru-RU" sz="1800" b="1" i="1" dirty="0">
                <a:solidFill>
                  <a:srgbClr val="990000"/>
                </a:solidFill>
              </a:rPr>
              <a:t>.</a:t>
            </a:r>
            <a:r>
              <a:rPr lang="en-US" sz="1800" b="1" i="1" dirty="0" err="1">
                <a:solidFill>
                  <a:srgbClr val="990000"/>
                </a:solidFill>
              </a:rPr>
              <a:t>savelieva</a:t>
            </a:r>
            <a:r>
              <a:rPr lang="ru-RU" sz="1800" b="1" i="1" dirty="0">
                <a:solidFill>
                  <a:srgbClr val="990000"/>
                </a:solidFill>
              </a:rPr>
              <a:t>@</a:t>
            </a:r>
            <a:r>
              <a:rPr lang="en-US" sz="1800" b="1" i="1" dirty="0" err="1">
                <a:solidFill>
                  <a:srgbClr val="990000"/>
                </a:solidFill>
              </a:rPr>
              <a:t>yandex</a:t>
            </a:r>
            <a:r>
              <a:rPr lang="ru-RU" sz="1800" b="1" i="1" dirty="0">
                <a:solidFill>
                  <a:srgbClr val="990000"/>
                </a:solidFill>
              </a:rPr>
              <a:t>.</a:t>
            </a:r>
            <a:r>
              <a:rPr lang="en-US" sz="1800" b="1" i="1" dirty="0" err="1">
                <a:solidFill>
                  <a:srgbClr val="990000"/>
                </a:solidFill>
              </a:rPr>
              <a:t>ru</a:t>
            </a:r>
            <a:r>
              <a:rPr lang="ru-RU" sz="1800" b="1" i="1" dirty="0">
                <a:solidFill>
                  <a:srgbClr val="990000"/>
                </a:solidFill>
              </a:rPr>
              <a:t> </a:t>
            </a:r>
            <a:endParaRPr lang="ru-RU" sz="1800" b="1" i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1" hangingPunct="1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2498725" algn="l"/>
              </a:tabLst>
            </a:pP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Телефоны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 (4479) 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75129</a:t>
            </a:r>
          </a:p>
          <a:p>
            <a:pPr lvl="0" eaLnBrk="1" hangingPunct="1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2498725" algn="l"/>
              </a:tabLst>
            </a:pP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учреждения: </a:t>
            </a:r>
            <a:r>
              <a:rPr lang="ru-RU" sz="18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Солнышко 34.РФ </a:t>
            </a:r>
            <a:endParaRPr lang="ru-RU" sz="1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1" hangingPunct="1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2498725" algn="l"/>
              </a:tabLst>
            </a:pP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работы: пятидневная рабочая неделя, с 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7.00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18.00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кроме выходных и праздничных дней</a:t>
            </a:r>
            <a:r>
              <a:rPr lang="ru-RU" sz="1400" dirty="0"/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57200" y="3711963"/>
          <a:ext cx="8229600" cy="348156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29534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3836" marR="73836" marT="36918" marB="3691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3836" marR="73836" marT="36918" marB="3691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idx="4294967295"/>
          </p:nvPr>
        </p:nvSpPr>
        <p:spPr bwMode="auto">
          <a:xfrm>
            <a:off x="992188" y="158750"/>
            <a:ext cx="8151812" cy="351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8208912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57158" y="357188"/>
            <a:ext cx="835824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88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20984" y="214290"/>
            <a:ext cx="2502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pc="-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b="1" spc="-21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b="1" spc="-16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b="1" spc="11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215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Программы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642918"/>
            <a:ext cx="8001056" cy="5027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141605" algn="just">
              <a:lnSpc>
                <a:spcPct val="100000"/>
              </a:lnSpc>
              <a:spcBef>
                <a:spcPts val="105"/>
              </a:spcBef>
            </a:pPr>
            <a:r>
              <a:rPr lang="ru-RU" b="1" u="sng" spc="-150" dirty="0" smtClean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1F5F"/>
                  </a:solidFill>
                </a:uFill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b="1" u="sng" spc="-165" dirty="0" smtClean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1F5F"/>
                  </a:solidFill>
                </a:uFill>
                <a:latin typeface="Times New Roman" pitchFamily="18" charset="0"/>
                <a:cs typeface="Times New Roman" pitchFamily="18" charset="0"/>
              </a:rPr>
              <a:t>Программы</a:t>
            </a:r>
            <a:r>
              <a:rPr lang="ru-RU" b="1" u="sng" spc="-165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>
                <a:latin typeface="Times New Roman"/>
                <a:ea typeface="Times New Roman"/>
              </a:rPr>
              <a:t>проектирование модели образовательной и коррекционно-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развивающей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психолого-педагогической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работы,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максимально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обеспечивающей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создание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условий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для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развития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детей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с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ЗПР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дошкольного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возраста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в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группах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комбинированной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направленности,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общеобразовательных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группах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(инклюзивное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образование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5244" algn="just">
              <a:lnSpc>
                <a:spcPct val="100000"/>
              </a:lnSpc>
              <a:spcBef>
                <a:spcPts val="440"/>
              </a:spcBef>
            </a:pPr>
            <a:r>
              <a:rPr lang="ru-RU" sz="1600" b="1" u="heavy" spc="-450" dirty="0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spc="-150" dirty="0" smtClean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1F5F"/>
                  </a:solidFill>
                </a:uFill>
                <a:latin typeface="Times New Roman" pitchFamily="18" charset="0"/>
                <a:cs typeface="Times New Roman" pitchFamily="18" charset="0"/>
              </a:rPr>
              <a:t>Программа  </a:t>
            </a:r>
            <a:r>
              <a:rPr lang="ru-RU" sz="1600" b="1" u="sng" spc="-125" dirty="0" smtClean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1F5F"/>
                  </a:solidFill>
                </a:uFill>
                <a:latin typeface="Times New Roman" pitchFamily="18" charset="0"/>
                <a:cs typeface="Times New Roman" pitchFamily="18" charset="0"/>
              </a:rPr>
              <a:t>направлена  </a:t>
            </a:r>
            <a:r>
              <a:rPr lang="ru-RU" sz="1600" b="1" u="sng" spc="-140" dirty="0" smtClean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1F5F"/>
                  </a:solidFill>
                </a:u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b="1" u="sng" spc="-125" dirty="0" smtClean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1F5F"/>
                  </a:solidFill>
                </a:uFill>
                <a:latin typeface="Times New Roman" pitchFamily="18" charset="0"/>
                <a:cs typeface="Times New Roman" pitchFamily="18" charset="0"/>
              </a:rPr>
              <a:t>решение  следующих</a:t>
            </a:r>
            <a:r>
              <a:rPr lang="ru-RU" sz="1600" b="1" u="sng" spc="200" dirty="0" smtClean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1F5F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spc="-120" dirty="0" smtClean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1F5F"/>
                  </a:solidFill>
                </a:uFill>
                <a:latin typeface="Times New Roman" pitchFamily="18" charset="0"/>
                <a:cs typeface="Times New Roman" pitchFamily="18" charset="0"/>
              </a:rPr>
              <a:t>задач</a:t>
            </a:r>
            <a:r>
              <a:rPr lang="ru-RU" sz="1600" b="1" u="sng" spc="-12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b="1" u="sng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98450" marR="426084" indent="-285750" algn="just">
              <a:lnSpc>
                <a:spcPct val="100000"/>
              </a:lnSpc>
              <a:spcBef>
                <a:spcPts val="395"/>
              </a:spcBef>
              <a:buSzPct val="93750"/>
              <a:buFont typeface="Wingdings" panose="05000000000000000000" pitchFamily="2" charset="2"/>
              <a:buChar char="§"/>
              <a:tabLst>
                <a:tab pos="194310" algn="l"/>
              </a:tabLst>
            </a:pPr>
            <a:r>
              <a:rPr lang="ru-RU" sz="1600" spc="-5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5" dirty="0" smtClean="0">
                <a:latin typeface="Times New Roman" pitchFamily="18" charset="0"/>
                <a:cs typeface="Times New Roman" pitchFamily="18" charset="0"/>
              </a:rPr>
              <a:t>Охрана </a:t>
            </a:r>
            <a:r>
              <a:rPr lang="ru-RU" spc="-4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pc="-20" dirty="0" smtClean="0">
                <a:latin typeface="Times New Roman" pitchFamily="18" charset="0"/>
                <a:cs typeface="Times New Roman" pitchFamily="18" charset="0"/>
              </a:rPr>
              <a:t>укрепление </a:t>
            </a:r>
            <a:r>
              <a:rPr lang="ru-RU" spc="-35" dirty="0" smtClean="0">
                <a:latin typeface="Times New Roman" pitchFamily="18" charset="0"/>
                <a:cs typeface="Times New Roman" pitchFamily="18" charset="0"/>
              </a:rPr>
              <a:t>физического </a:t>
            </a:r>
            <a:r>
              <a:rPr lang="ru-RU" spc="-4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pc="-30" dirty="0" smtClean="0">
                <a:latin typeface="Times New Roman" pitchFamily="18" charset="0"/>
                <a:cs typeface="Times New Roman" pitchFamily="18" charset="0"/>
              </a:rPr>
              <a:t>психического </a:t>
            </a:r>
            <a:r>
              <a:rPr lang="ru-RU" spc="-15" dirty="0" smtClean="0">
                <a:latin typeface="Times New Roman" pitchFamily="18" charset="0"/>
                <a:cs typeface="Times New Roman" pitchFamily="18" charset="0"/>
              </a:rPr>
              <a:t>здоровья детей, </a:t>
            </a:r>
            <a:r>
              <a:rPr lang="ru-RU" spc="5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pc="-15" dirty="0" smtClean="0">
                <a:latin typeface="Times New Roman" pitchFamily="18" charset="0"/>
                <a:cs typeface="Times New Roman" pitchFamily="18" charset="0"/>
              </a:rPr>
              <a:t>том </a:t>
            </a:r>
            <a:r>
              <a:rPr lang="ru-RU" spc="-35" dirty="0" smtClean="0">
                <a:latin typeface="Times New Roman" pitchFamily="18" charset="0"/>
                <a:cs typeface="Times New Roman" pitchFamily="18" charset="0"/>
              </a:rPr>
              <a:t>числе </a:t>
            </a:r>
            <a:r>
              <a:rPr lang="ru-RU" spc="-45" dirty="0" smtClean="0">
                <a:latin typeface="Times New Roman" pitchFamily="18" charset="0"/>
                <a:cs typeface="Times New Roman" pitchFamily="18" charset="0"/>
              </a:rPr>
              <a:t>их  </a:t>
            </a:r>
            <a:r>
              <a:rPr lang="ru-RU" spc="-30" dirty="0" smtClean="0">
                <a:latin typeface="Times New Roman" pitchFamily="18" charset="0"/>
                <a:cs typeface="Times New Roman" pitchFamily="18" charset="0"/>
              </a:rPr>
              <a:t>эмоционального</a:t>
            </a:r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30" dirty="0" smtClean="0">
                <a:latin typeface="Times New Roman" pitchFamily="18" charset="0"/>
                <a:cs typeface="Times New Roman" pitchFamily="18" charset="0"/>
              </a:rPr>
              <a:t>благополучия;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98450" marR="404495" indent="-285750" algn="just">
              <a:lnSpc>
                <a:spcPct val="100000"/>
              </a:lnSpc>
              <a:spcBef>
                <a:spcPts val="380"/>
              </a:spcBef>
              <a:buSzPct val="93750"/>
              <a:buFont typeface="Wingdings" panose="05000000000000000000" pitchFamily="2" charset="2"/>
              <a:buChar char="§"/>
              <a:tabLst>
                <a:tab pos="194310" algn="l"/>
              </a:tabLst>
            </a:pPr>
            <a:r>
              <a:rPr lang="ru-RU" spc="-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общему развитию дошкольников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ЗПР,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коррекции их психофизического развития, подготовке их к обучению в школе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98450" marR="404495" indent="-285750">
              <a:lnSpc>
                <a:spcPct val="100000"/>
              </a:lnSpc>
              <a:spcBef>
                <a:spcPts val="380"/>
              </a:spcBef>
              <a:buSzPct val="93750"/>
              <a:buFont typeface="Wingdings" panose="05000000000000000000" pitchFamily="2" charset="2"/>
              <a:buChar char="§"/>
              <a:tabLst>
                <a:tab pos="194310" algn="l"/>
              </a:tabLst>
            </a:pPr>
            <a:r>
              <a:rPr lang="ru-RU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развитие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способностей и творческого потенциала каждого ребенка как субъекта отношений с самим собой, с другими детьми, взрослыми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миром;</a:t>
            </a:r>
          </a:p>
          <a:p>
            <a:pPr marL="298450" marR="404495" indent="-285750">
              <a:lnSpc>
                <a:spcPct val="100000"/>
              </a:lnSpc>
              <a:spcBef>
                <a:spcPts val="380"/>
              </a:spcBef>
              <a:buSzPct val="93750"/>
              <a:buFont typeface="Wingdings" panose="05000000000000000000" pitchFamily="2" charset="2"/>
              <a:buChar char="§"/>
              <a:tabLst>
                <a:tab pos="194310" algn="l"/>
              </a:tabLst>
            </a:pPr>
            <a:r>
              <a:rPr lang="ru-RU" spc="-35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pc="-25" dirty="0" smtClean="0">
                <a:latin typeface="Times New Roman" pitchFamily="18" charset="0"/>
                <a:cs typeface="Times New Roman" pitchFamily="18" charset="0"/>
              </a:rPr>
              <a:t>благоприятных условий </a:t>
            </a:r>
            <a:r>
              <a:rPr lang="ru-RU" spc="-20" dirty="0" smtClean="0">
                <a:latin typeface="Times New Roman" pitchFamily="18" charset="0"/>
                <a:cs typeface="Times New Roman" pitchFamily="18" charset="0"/>
              </a:rPr>
              <a:t>развития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детей </a:t>
            </a:r>
            <a:r>
              <a:rPr lang="ru-RU" spc="5" dirty="0" smtClean="0">
                <a:latin typeface="Times New Roman" pitchFamily="18" charset="0"/>
                <a:cs typeface="Times New Roman" pitchFamily="18" charset="0"/>
              </a:rPr>
              <a:t>в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соответствии </a:t>
            </a:r>
            <a:r>
              <a:rPr lang="ru-RU" spc="-25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pc="-40" dirty="0" smtClean="0">
                <a:latin typeface="Times New Roman" pitchFamily="18" charset="0"/>
                <a:cs typeface="Times New Roman" pitchFamily="18" charset="0"/>
              </a:rPr>
              <a:t>их </a:t>
            </a:r>
            <a:r>
              <a:rPr lang="ru-RU" spc="-25" dirty="0" smtClean="0">
                <a:latin typeface="Times New Roman" pitchFamily="18" charset="0"/>
                <a:cs typeface="Times New Roman" pitchFamily="18" charset="0"/>
              </a:rPr>
              <a:t>возрастными </a:t>
            </a:r>
            <a:r>
              <a:rPr lang="ru-RU" spc="-4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pc="-30" dirty="0" smtClean="0">
                <a:latin typeface="Times New Roman" pitchFamily="18" charset="0"/>
                <a:cs typeface="Times New Roman" pitchFamily="18" charset="0"/>
              </a:rPr>
              <a:t>индивидуальными  </a:t>
            </a:r>
            <a:r>
              <a:rPr lang="ru-RU" spc="-25" dirty="0" smtClean="0">
                <a:latin typeface="Times New Roman" pitchFamily="18" charset="0"/>
                <a:cs typeface="Times New Roman" pitchFamily="18" charset="0"/>
              </a:rPr>
              <a:t>особенностями </a:t>
            </a:r>
            <a:r>
              <a:rPr lang="ru-RU" spc="-4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pc="-35" dirty="0" smtClean="0">
                <a:latin typeface="Times New Roman" pitchFamily="18" charset="0"/>
                <a:cs typeface="Times New Roman" pitchFamily="18" charset="0"/>
              </a:rPr>
              <a:t>склонностями,</a:t>
            </a:r>
            <a:r>
              <a:rPr lang="ru-RU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15" dirty="0" smtClean="0">
                <a:latin typeface="Times New Roman" pitchFamily="18" charset="0"/>
                <a:cs typeface="Times New Roman" pitchFamily="18" charset="0"/>
              </a:rPr>
              <a:t>развитие способностей </a:t>
            </a:r>
            <a:r>
              <a:rPr lang="ru-RU" spc="-4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pc="-15" dirty="0" smtClean="0">
                <a:latin typeface="Times New Roman" pitchFamily="18" charset="0"/>
                <a:cs typeface="Times New Roman" pitchFamily="18" charset="0"/>
              </a:rPr>
              <a:t>творческого </a:t>
            </a:r>
            <a:r>
              <a:rPr lang="ru-RU" spc="-30" dirty="0" smtClean="0">
                <a:latin typeface="Times New Roman" pitchFamily="18" charset="0"/>
                <a:cs typeface="Times New Roman" pitchFamily="18" charset="0"/>
              </a:rPr>
              <a:t>потенциала каждого  ребёнка, как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субъекта </a:t>
            </a:r>
            <a:r>
              <a:rPr lang="ru-RU" spc="-30" dirty="0" smtClean="0">
                <a:latin typeface="Times New Roman" pitchFamily="18" charset="0"/>
                <a:cs typeface="Times New Roman" pitchFamily="18" charset="0"/>
              </a:rPr>
              <a:t>отношений </a:t>
            </a:r>
            <a:r>
              <a:rPr lang="ru-RU" spc="-25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pc="-50" dirty="0" smtClean="0">
                <a:latin typeface="Times New Roman" pitchFamily="18" charset="0"/>
                <a:cs typeface="Times New Roman" pitchFamily="18" charset="0"/>
              </a:rPr>
              <a:t>самим </a:t>
            </a:r>
            <a:r>
              <a:rPr lang="ru-RU" spc="-35" dirty="0" smtClean="0">
                <a:latin typeface="Times New Roman" pitchFamily="18" charset="0"/>
                <a:cs typeface="Times New Roman" pitchFamily="18" charset="0"/>
              </a:rPr>
              <a:t>собой,  другими </a:t>
            </a:r>
            <a:r>
              <a:rPr lang="ru-RU" spc="-25" dirty="0" smtClean="0">
                <a:latin typeface="Times New Roman" pitchFamily="18" charset="0"/>
                <a:cs typeface="Times New Roman" pitchFamily="18" charset="0"/>
              </a:rPr>
              <a:t>детьми, </a:t>
            </a:r>
            <a:r>
              <a:rPr lang="ru-RU" spc="-30" dirty="0" smtClean="0">
                <a:latin typeface="Times New Roman" pitchFamily="18" charset="0"/>
                <a:cs typeface="Times New Roman" pitchFamily="18" charset="0"/>
              </a:rPr>
              <a:t>взрослым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60" dirty="0" smtClean="0">
                <a:latin typeface="Times New Roman" pitchFamily="18" charset="0"/>
                <a:cs typeface="Times New Roman" pitchFamily="18" charset="0"/>
              </a:rPr>
              <a:t>миром;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 idx="4294967295"/>
          </p:nvPr>
        </p:nvSpPr>
        <p:spPr>
          <a:xfrm>
            <a:off x="107504" y="260648"/>
            <a:ext cx="8784976" cy="5544615"/>
          </a:xfrm>
        </p:spPr>
        <p:txBody>
          <a:bodyPr/>
          <a:lstStyle/>
          <a:p>
            <a:pPr algn="l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Условия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программы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Материально-технические: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Соответствуют санитарным нормам, правилам пожарной безопасности, возрастным и индивидуальным особенностям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Каждая группа имеет пространственную среду, оборудование, учебные комплекты в соответствии с возрастом детей.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предметно-пространственная среда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возможность общения и совместной деятельности детей и взрослых, двигательной активности, возможности для уединения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Соответствует возрастным возможностям детей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возможность изменений от образовательной ситуации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Доступность, безопасность.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 первой и высшей квалификационной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733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kids0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4357694"/>
            <a:ext cx="2262187" cy="2165350"/>
          </a:xfrm>
          <a:prstGeom prst="rect">
            <a:avLst/>
          </a:prstGeom>
          <a:noFill/>
        </p:spPr>
      </p:pic>
      <p:pic>
        <p:nvPicPr>
          <p:cNvPr id="18438" name="Picture 6" descr="kids040"/>
          <p:cNvPicPr>
            <a:picLocks noChangeAspect="1" noChangeArrowheads="1"/>
          </p:cNvPicPr>
          <p:nvPr/>
        </p:nvPicPr>
        <p:blipFill>
          <a:blip r:embed="rId4" cstate="print"/>
          <a:srcRect l="8691" r="2786"/>
          <a:stretch>
            <a:fillRect/>
          </a:stretch>
        </p:blipFill>
        <p:spPr bwMode="auto">
          <a:xfrm>
            <a:off x="323850" y="4365625"/>
            <a:ext cx="2974975" cy="2192338"/>
          </a:xfrm>
          <a:prstGeom prst="rect">
            <a:avLst/>
          </a:prstGeom>
          <a:noFill/>
        </p:spPr>
      </p:pic>
      <p:pic>
        <p:nvPicPr>
          <p:cNvPr id="18439" name="Picture 7" descr="kids07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306" y="4357694"/>
            <a:ext cx="2347912" cy="2195513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57158" y="357188"/>
            <a:ext cx="835824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88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428604"/>
            <a:ext cx="7500990" cy="4178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buSzPct val="93750"/>
              <a:tabLst>
                <a:tab pos="194310" algn="l"/>
              </a:tabLs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АООП для детей с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ЗПР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отражает аспекты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корекционно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развивающей среды для ребенка с ОВЗ дошкольного возраста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  <a:buSzPct val="93750"/>
              <a:tabLst>
                <a:tab pos="194310" algn="l"/>
              </a:tabLst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95"/>
              </a:spcBef>
              <a:buSzPct val="93750"/>
              <a:buFont typeface="Wingdings" panose="05000000000000000000" pitchFamily="2" charset="2"/>
              <a:buChar char="§"/>
              <a:tabLst>
                <a:tab pos="194310" algn="l"/>
              </a:tabLs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предметно-пространственная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развивающая образовательная среда;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95"/>
              </a:spcBef>
              <a:buSzPct val="93750"/>
              <a:buFont typeface="Wingdings" panose="05000000000000000000" pitchFamily="2" charset="2"/>
              <a:buChar char="§"/>
              <a:tabLst>
                <a:tab pos="194310" algn="l"/>
              </a:tabLs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 со взрослыми;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95"/>
              </a:spcBef>
              <a:buSzPct val="93750"/>
              <a:buFont typeface="Wingdings" panose="05000000000000000000" pitchFamily="2" charset="2"/>
              <a:buChar char="§"/>
              <a:tabLst>
                <a:tab pos="194310" algn="l"/>
              </a:tabLs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 с другими детьми;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95"/>
              </a:spcBef>
              <a:buSzPct val="93750"/>
              <a:buFont typeface="Wingdings" panose="05000000000000000000" pitchFamily="2" charset="2"/>
              <a:buChar char="§"/>
              <a:tabLst>
                <a:tab pos="194310" algn="l"/>
              </a:tabLs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отношений ребенка к миру, к другим людям, к себе самому. 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  <a:buSzPct val="93750"/>
              <a:tabLst>
                <a:tab pos="194310" algn="l"/>
              </a:tabLst>
            </a:pPr>
            <a:endParaRPr lang="ru-RU" sz="1400" dirty="0" smtClean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  <a:buSzPct val="93750"/>
              <a:tabLst>
                <a:tab pos="194310" algn="l"/>
              </a:tabLst>
            </a:pPr>
            <a:endParaRPr lang="ru-RU" sz="140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  <a:buSzPct val="93750"/>
              <a:tabLst>
                <a:tab pos="194310" algn="l"/>
              </a:tabLst>
            </a:pPr>
            <a:endParaRPr lang="ru-RU" sz="1400" dirty="0" smtClean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  <a:buSzPct val="93750"/>
              <a:tabLst>
                <a:tab pos="194310" algn="l"/>
              </a:tabLst>
            </a:pPr>
            <a:endParaRPr lang="ru-RU" sz="1600" dirty="0">
              <a:latin typeface="Georgia"/>
              <a:cs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kids0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4692650"/>
            <a:ext cx="2262187" cy="2165350"/>
          </a:xfrm>
          <a:prstGeom prst="rect">
            <a:avLst/>
          </a:prstGeom>
          <a:noFill/>
        </p:spPr>
      </p:pic>
      <p:pic>
        <p:nvPicPr>
          <p:cNvPr id="18438" name="Picture 6" descr="kids040"/>
          <p:cNvPicPr>
            <a:picLocks noChangeAspect="1" noChangeArrowheads="1"/>
          </p:cNvPicPr>
          <p:nvPr/>
        </p:nvPicPr>
        <p:blipFill>
          <a:blip r:embed="rId4" cstate="print"/>
          <a:srcRect l="8691" r="2786"/>
          <a:stretch>
            <a:fillRect/>
          </a:stretch>
        </p:blipFill>
        <p:spPr bwMode="auto">
          <a:xfrm>
            <a:off x="285720" y="4665662"/>
            <a:ext cx="2974975" cy="2192338"/>
          </a:xfrm>
          <a:prstGeom prst="rect">
            <a:avLst/>
          </a:prstGeom>
          <a:noFill/>
        </p:spPr>
      </p:pic>
      <p:pic>
        <p:nvPicPr>
          <p:cNvPr id="18439" name="Picture 7" descr="kids07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4727430"/>
            <a:ext cx="2278462" cy="2130570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57158" y="357189"/>
            <a:ext cx="8286808" cy="60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lvl="0" indent="288925" eaLnBrk="1" hangingPunct="1">
              <a:spcBef>
                <a:spcPct val="0"/>
              </a:spcBef>
              <a:buNone/>
              <a:tabLst>
                <a:tab pos="2498725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Целостность педагогического процесса в ОУ обеспечивается реализацией </a:t>
            </a:r>
            <a:r>
              <a:rPr lang="ru-RU" sz="18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Комплексной образовательной программы </a:t>
            </a:r>
            <a:r>
              <a:rPr lang="ru-RU" sz="1800" dirty="0" smtClean="0">
                <a:solidFill>
                  <a:srgbClr val="99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«От рождения до школы» под научной редакцией </a:t>
            </a:r>
            <a:r>
              <a:rPr lang="ru-RU" sz="18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Н.Е.Вераксы, Т.С.Комаровой, М.В.Васильевой.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rgbClr val="99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spc="-195" dirty="0" smtClean="0">
                <a:latin typeface="Times New Roman" pitchFamily="18" charset="0"/>
                <a:cs typeface="Times New Roman" pitchFamily="18" charset="0"/>
              </a:rPr>
              <a:t>В  </a:t>
            </a:r>
            <a:r>
              <a:rPr lang="ru-RU" sz="1800" spc="-114" dirty="0" smtClean="0">
                <a:latin typeface="Times New Roman" pitchFamily="18" charset="0"/>
                <a:cs typeface="Times New Roman" pitchFamily="18" charset="0"/>
              </a:rPr>
              <a:t>части </a:t>
            </a:r>
            <a:r>
              <a:rPr lang="ru-RU" sz="1800" spc="-165" dirty="0" smtClean="0">
                <a:latin typeface="Times New Roman" pitchFamily="18" charset="0"/>
                <a:cs typeface="Times New Roman" pitchFamily="18" charset="0"/>
              </a:rPr>
              <a:t>Программы, </a:t>
            </a:r>
            <a:r>
              <a:rPr lang="ru-RU" sz="1800" spc="-145" dirty="0" smtClean="0">
                <a:latin typeface="Times New Roman" pitchFamily="18" charset="0"/>
                <a:cs typeface="Times New Roman" pitchFamily="18" charset="0"/>
              </a:rPr>
              <a:t>формируемой </a:t>
            </a:r>
            <a:r>
              <a:rPr lang="ru-RU" sz="1800" spc="-125" dirty="0" smtClean="0">
                <a:latin typeface="Times New Roman" pitchFamily="18" charset="0"/>
                <a:cs typeface="Times New Roman" pitchFamily="18" charset="0"/>
              </a:rPr>
              <a:t>участниками  </a:t>
            </a:r>
            <a:r>
              <a:rPr lang="ru-RU" sz="1800" spc="-120" dirty="0" smtClean="0">
                <a:latin typeface="Times New Roman" pitchFamily="18" charset="0"/>
                <a:cs typeface="Times New Roman" pitchFamily="18" charset="0"/>
              </a:rPr>
              <a:t>образовательных</a:t>
            </a:r>
            <a:r>
              <a:rPr lang="ru-RU" sz="18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spc="-140" dirty="0" smtClean="0">
                <a:latin typeface="Times New Roman" pitchFamily="18" charset="0"/>
                <a:cs typeface="Times New Roman" pitchFamily="18" charset="0"/>
              </a:rPr>
              <a:t>отношений  представлены  </a:t>
            </a:r>
            <a:r>
              <a:rPr lang="ru-RU" sz="1800" b="1" i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Парциальные (дополнительные) образовательные программы:</a:t>
            </a:r>
            <a:endParaRPr lang="ru-RU" sz="18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 «Программа художественного воспитания, обучения и развития детей 2-7 лет «Цветные ладошки» /Лепка, рисование, аппликация/. под ред. И.А. Лыковой  </a:t>
            </a:r>
          </a:p>
          <a:p>
            <a:pPr lvl="0"/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 «Познаю себя» </a:t>
            </a:r>
            <a:r>
              <a:rPr lang="ru-RU" sz="1750" dirty="0" err="1" smtClean="0">
                <a:latin typeface="Times New Roman" pitchFamily="18" charset="0"/>
                <a:cs typeface="Times New Roman" pitchFamily="18" charset="0"/>
              </a:rPr>
              <a:t>Корепанова</a:t>
            </a:r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 М.В., </a:t>
            </a:r>
            <a:r>
              <a:rPr lang="ru-RU" sz="1750" dirty="0" err="1" smtClean="0">
                <a:latin typeface="Times New Roman" pitchFamily="18" charset="0"/>
                <a:cs typeface="Times New Roman" pitchFamily="18" charset="0"/>
              </a:rPr>
              <a:t>Харлампова</a:t>
            </a:r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 Е.В.  </a:t>
            </a:r>
          </a:p>
          <a:p>
            <a:pPr lvl="0"/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 «Основы безопасности детей дошкольного возраста» Н.Н.Авдеева, </a:t>
            </a:r>
            <a:r>
              <a:rPr lang="ru-RU" sz="1750" dirty="0" err="1" smtClean="0">
                <a:latin typeface="Times New Roman" pitchFamily="18" charset="0"/>
                <a:cs typeface="Times New Roman" pitchFamily="18" charset="0"/>
              </a:rPr>
              <a:t>Р.Б.Стеркина</a:t>
            </a:r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, О.Л.Князева.</a:t>
            </a:r>
          </a:p>
          <a:p>
            <a:pPr lvl="0"/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«Ладушки»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И.А.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Новоскольцевой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И. М.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Каплуновой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по музыкальному воспитанию детей</a:t>
            </a:r>
          </a:p>
          <a:p>
            <a:pPr marL="0">
              <a:spcBef>
                <a:spcPts val="0"/>
              </a:spcBef>
            </a:pPr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750" dirty="0" err="1" smtClean="0">
                <a:latin typeface="Times New Roman" pitchFamily="18" charset="0"/>
                <a:cs typeface="Times New Roman" pitchFamily="18" charset="0"/>
              </a:rPr>
              <a:t>Туристята</a:t>
            </a:r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 открывают мир», программа ДОУ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 оздоровлению старших   дошкольников средствами детского туризма.</a:t>
            </a:r>
          </a:p>
          <a:p>
            <a:pPr>
              <a:buNone/>
            </a:pPr>
            <a:r>
              <a:rPr lang="ru-RU" sz="1800" dirty="0" smtClean="0"/>
              <a:t> </a:t>
            </a:r>
          </a:p>
          <a:p>
            <a:pPr lvl="0"/>
            <a:endParaRPr lang="ru-RU" sz="175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2889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lvl="0" indent="288925">
              <a:spcBef>
                <a:spcPct val="0"/>
              </a:spcBef>
              <a:buNone/>
              <a:tabLst>
                <a:tab pos="2498725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lvl="0" indent="288925">
              <a:spcBef>
                <a:spcPct val="0"/>
              </a:spcBef>
              <a:buNone/>
              <a:tabLst>
                <a:tab pos="249872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5984" y="214290"/>
            <a:ext cx="42148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pc="-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Используемые  Примерные  программы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785794"/>
            <a:ext cx="82153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141605" algn="just">
              <a:lnSpc>
                <a:spcPct val="100000"/>
              </a:lnSpc>
              <a:spcBef>
                <a:spcPts val="105"/>
              </a:spcBef>
            </a:pPr>
            <a:r>
              <a:rPr lang="ru-RU" sz="1400" b="1" u="heavy" spc="-150" dirty="0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kids0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4286256"/>
            <a:ext cx="2262187" cy="2165350"/>
          </a:xfrm>
          <a:prstGeom prst="rect">
            <a:avLst/>
          </a:prstGeom>
          <a:noFill/>
        </p:spPr>
      </p:pic>
      <p:pic>
        <p:nvPicPr>
          <p:cNvPr id="18438" name="Picture 6" descr="kids040"/>
          <p:cNvPicPr>
            <a:picLocks noChangeAspect="1" noChangeArrowheads="1"/>
          </p:cNvPicPr>
          <p:nvPr/>
        </p:nvPicPr>
        <p:blipFill>
          <a:blip r:embed="rId4" cstate="print"/>
          <a:srcRect l="8691" r="2786"/>
          <a:stretch>
            <a:fillRect/>
          </a:stretch>
        </p:blipFill>
        <p:spPr bwMode="auto">
          <a:xfrm>
            <a:off x="323850" y="4365625"/>
            <a:ext cx="2974975" cy="2192338"/>
          </a:xfrm>
          <a:prstGeom prst="rect">
            <a:avLst/>
          </a:prstGeom>
          <a:noFill/>
        </p:spPr>
      </p:pic>
      <p:pic>
        <p:nvPicPr>
          <p:cNvPr id="18439" name="Picture 7" descr="kids07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4357694"/>
            <a:ext cx="2347912" cy="2195513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57158" y="168124"/>
            <a:ext cx="8358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2400" b="1" spc="-140" dirty="0" smtClean="0">
                <a:solidFill>
                  <a:srgbClr val="974707"/>
                </a:solidFill>
                <a:latin typeface="Times New Roman" pitchFamily="18" charset="0"/>
                <a:cs typeface="Times New Roman" pitchFamily="18" charset="0"/>
              </a:rPr>
              <a:t>Формы работы с родителями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2728809"/>
            <a:ext cx="4572000" cy="32483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>
              <a:lnSpc>
                <a:spcPts val="1835"/>
              </a:lnSpc>
              <a:spcBef>
                <a:spcPts val="95"/>
              </a:spcBef>
            </a:pPr>
            <a:r>
              <a:rPr lang="ru-RU" sz="2000" b="1" spc="-135" dirty="0" smtClean="0">
                <a:solidFill>
                  <a:srgbClr val="974707"/>
                </a:solidFill>
                <a:latin typeface="Georgia"/>
                <a:cs typeface="Georgia"/>
              </a:rPr>
              <a:t> </a:t>
            </a:r>
            <a:endParaRPr lang="ru-RU" dirty="0">
              <a:latin typeface="Georgia"/>
              <a:cs typeface="Georgia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785794"/>
            <a:ext cx="828680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0">
              <a:lnSpc>
                <a:spcPts val="1835"/>
              </a:lnSpc>
              <a:spcBef>
                <a:spcPts val="95"/>
              </a:spcBef>
            </a:pPr>
            <a:r>
              <a:rPr lang="ru-RU" sz="1600" b="1" spc="-135" dirty="0" smtClean="0">
                <a:solidFill>
                  <a:srgbClr val="974707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сделать </a:t>
            </a:r>
            <a:r>
              <a:rPr lang="ru-RU" sz="1600" spc="-15" dirty="0" smtClean="0">
                <a:latin typeface="Times New Roman" pitchFamily="18" charset="0"/>
                <a:cs typeface="Times New Roman" pitchFamily="18" charset="0"/>
              </a:rPr>
              <a:t>родителей </a:t>
            </a:r>
            <a:r>
              <a:rPr lang="ru-RU" sz="1600" spc="-20" dirty="0" smtClean="0">
                <a:latin typeface="Times New Roman" pitchFamily="18" charset="0"/>
                <a:cs typeface="Times New Roman" pitchFamily="18" charset="0"/>
              </a:rPr>
              <a:t>(законных </a:t>
            </a:r>
            <a:r>
              <a:rPr lang="ru-RU" sz="1600" spc="-5" dirty="0" smtClean="0">
                <a:latin typeface="Times New Roman" pitchFamily="18" charset="0"/>
                <a:cs typeface="Times New Roman" pitchFamily="18" charset="0"/>
              </a:rPr>
              <a:t>представителей) </a:t>
            </a:r>
            <a:r>
              <a:rPr lang="ru-RU" sz="1600" spc="-20" dirty="0" smtClean="0">
                <a:latin typeface="Times New Roman" pitchFamily="18" charset="0"/>
                <a:cs typeface="Times New Roman" pitchFamily="18" charset="0"/>
              </a:rPr>
              <a:t>активными участниками</a:t>
            </a:r>
            <a:r>
              <a:rPr lang="ru-RU" sz="1600" spc="-1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 smtClean="0">
                <a:latin typeface="Times New Roman" pitchFamily="18" charset="0"/>
                <a:cs typeface="Times New Roman" pitchFamily="18" charset="0"/>
              </a:rPr>
              <a:t>педагогического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lvl="0">
              <a:lnSpc>
                <a:spcPts val="1595"/>
              </a:lnSpc>
            </a:pPr>
            <a:r>
              <a:rPr lang="ru-RU" sz="1600" spc="-30" dirty="0" smtClean="0">
                <a:latin typeface="Times New Roman" pitchFamily="18" charset="0"/>
                <a:cs typeface="Times New Roman" pitchFamily="18" charset="0"/>
              </a:rPr>
              <a:t>процесса,</a:t>
            </a:r>
            <a:r>
              <a:rPr lang="ru-RU" sz="1600" spc="-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 smtClean="0">
                <a:latin typeface="Times New Roman" pitchFamily="18" charset="0"/>
                <a:cs typeface="Times New Roman" pitchFamily="18" charset="0"/>
              </a:rPr>
              <a:t>оказав</a:t>
            </a:r>
            <a:r>
              <a:rPr lang="ru-RU" sz="16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45" dirty="0" smtClean="0">
                <a:latin typeface="Times New Roman" pitchFamily="18" charset="0"/>
                <a:cs typeface="Times New Roman" pitchFamily="18" charset="0"/>
              </a:rPr>
              <a:t>им</a:t>
            </a:r>
            <a:r>
              <a:rPr lang="ru-RU" sz="16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35" dirty="0" smtClean="0">
                <a:latin typeface="Times New Roman" pitchFamily="18" charset="0"/>
                <a:cs typeface="Times New Roman" pitchFamily="18" charset="0"/>
              </a:rPr>
              <a:t>помощь</a:t>
            </a:r>
            <a:r>
              <a:rPr lang="ru-RU" sz="16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1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5" dirty="0" smtClean="0">
                <a:latin typeface="Times New Roman" pitchFamily="18" charset="0"/>
                <a:cs typeface="Times New Roman" pitchFamily="18" charset="0"/>
              </a:rPr>
              <a:t>реализации </a:t>
            </a:r>
            <a:r>
              <a:rPr lang="ru-RU" sz="1600" spc="5" dirty="0" smtClean="0">
                <a:latin typeface="Times New Roman" pitchFamily="18" charset="0"/>
                <a:cs typeface="Times New Roman" pitchFamily="18" charset="0"/>
              </a:rPr>
              <a:t>ответственности</a:t>
            </a:r>
            <a:r>
              <a:rPr lang="ru-RU" sz="1600" spc="-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 smtClean="0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ru-RU" sz="1600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 smtClean="0">
                <a:latin typeface="Times New Roman" pitchFamily="18" charset="0"/>
                <a:cs typeface="Times New Roman" pitchFamily="18" charset="0"/>
              </a:rPr>
              <a:t>воспитание</a:t>
            </a:r>
            <a:r>
              <a:rPr lang="ru-RU" sz="16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3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spc="-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 smtClean="0">
                <a:latin typeface="Times New Roman" pitchFamily="18" charset="0"/>
                <a:cs typeface="Times New Roman" pitchFamily="18" charset="0"/>
              </a:rPr>
              <a:t>обучение</a:t>
            </a:r>
            <a:r>
              <a:rPr lang="ru-RU" sz="1600" spc="-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latin typeface="Times New Roman" pitchFamily="18" charset="0"/>
                <a:cs typeface="Times New Roman" pitchFamily="18" charset="0"/>
              </a:rPr>
              <a:t>детей.</a:t>
            </a:r>
          </a:p>
          <a:p>
            <a:pPr marL="12700" lvl="0">
              <a:lnSpc>
                <a:spcPts val="1595"/>
              </a:lnSpc>
            </a:pPr>
            <a:endParaRPr lang="ru-RU" sz="1600" spc="-10" dirty="0" smtClean="0">
              <a:latin typeface="Times New Roman" pitchFamily="18" charset="0"/>
              <a:cs typeface="Times New Roman" pitchFamily="18" charset="0"/>
            </a:endParaRPr>
          </a:p>
          <a:p>
            <a:pPr marL="298450" lvl="0" indent="-285750">
              <a:lnSpc>
                <a:spcPts val="1595"/>
              </a:lnSpc>
              <a:buFont typeface="Wingdings" panose="05000000000000000000" pitchFamily="2" charset="2"/>
              <a:buChar char="§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65493" y="3244334"/>
            <a:ext cx="2414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ru-RU" b="1" spc="-120" dirty="0" smtClean="0">
                <a:solidFill>
                  <a:srgbClr val="974707"/>
                </a:solidFill>
                <a:latin typeface="Georgia"/>
                <a:cs typeface="Georgia"/>
              </a:rPr>
              <a:t> </a:t>
            </a:r>
            <a:endParaRPr lang="ru-RU" dirty="0">
              <a:latin typeface="Georgia"/>
              <a:cs typeface="Georgia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1472" y="1183372"/>
            <a:ext cx="785818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0">
              <a:spcBef>
                <a:spcPts val="180"/>
              </a:spcBef>
            </a:pPr>
            <a:endParaRPr lang="ru-RU" b="1" spc="-120" dirty="0" smtClean="0">
              <a:solidFill>
                <a:srgbClr val="974707"/>
              </a:solidFill>
              <a:latin typeface="Georgia"/>
              <a:cs typeface="Georgia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родителей с результатами работы ДОУ на общих родительских собраниях, анализом участия родительской общественности в жизни ДОУ;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с содержанием работы ДОУ, направленной на физическое, психическое и социальное развитие ребенка;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составлении планов: спортивных 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культурномассовых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мероприятий, работы родительского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комитета;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целенаправленная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работа, пропагандирующая общественное дошкольное воспитание в его разных формах;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конкретным приемам и методам воспитания и развития ребенка в разных видах детской деятельности на семинарах-практикумах, консультациях и открытых занятия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kids0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4357694"/>
            <a:ext cx="2262187" cy="2165350"/>
          </a:xfrm>
          <a:prstGeom prst="rect">
            <a:avLst/>
          </a:prstGeom>
          <a:noFill/>
        </p:spPr>
      </p:pic>
      <p:pic>
        <p:nvPicPr>
          <p:cNvPr id="18438" name="Picture 6" descr="kids040"/>
          <p:cNvPicPr>
            <a:picLocks noChangeAspect="1" noChangeArrowheads="1"/>
          </p:cNvPicPr>
          <p:nvPr/>
        </p:nvPicPr>
        <p:blipFill>
          <a:blip r:embed="rId4" cstate="print"/>
          <a:srcRect l="8691" r="2786"/>
          <a:stretch>
            <a:fillRect/>
          </a:stretch>
        </p:blipFill>
        <p:spPr bwMode="auto">
          <a:xfrm>
            <a:off x="323850" y="4365625"/>
            <a:ext cx="2974975" cy="2192338"/>
          </a:xfrm>
          <a:prstGeom prst="rect">
            <a:avLst/>
          </a:prstGeom>
          <a:noFill/>
        </p:spPr>
      </p:pic>
      <p:pic>
        <p:nvPicPr>
          <p:cNvPr id="18439" name="Picture 7" descr="kids07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4357694"/>
            <a:ext cx="2347912" cy="2195513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57158" y="909135"/>
            <a:ext cx="8358246" cy="33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325"/>
              </a:spcBef>
              <a:buNone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</a:t>
            </a:r>
            <a:r>
              <a:rPr lang="ru-RU" sz="1800" spc="-55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/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АООП для детей с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ЗПР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в себя совокупность пяти взаимодополняющих образовательных областей, которые обеспечивают социальную ситуацию развития личности ребенка с ОВЗ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2700">
              <a:lnSpc>
                <a:spcPct val="100000"/>
              </a:lnSpc>
              <a:spcBef>
                <a:spcPts val="325"/>
              </a:spcBef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Социально-коммуникативное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Познавательное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</a:p>
          <a:p>
            <a:pPr marL="12700">
              <a:lnSpc>
                <a:spcPct val="100000"/>
              </a:lnSpc>
              <a:spcBef>
                <a:spcPts val="325"/>
              </a:spcBef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Речевое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</a:p>
          <a:p>
            <a:pPr marL="12700">
              <a:lnSpc>
                <a:spcPct val="100000"/>
              </a:lnSpc>
              <a:spcBef>
                <a:spcPts val="325"/>
              </a:spcBef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Художественно-эстетическое развитие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25"/>
              </a:spcBef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Физическое развитие</a:t>
            </a:r>
          </a:p>
          <a:p>
            <a:pPr marL="0" marR="0" lvl="0" indent="28892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 marR="5080" indent="265430">
              <a:lnSpc>
                <a:spcPct val="100000"/>
              </a:lnSpc>
              <a:spcBef>
                <a:spcPts val="105"/>
              </a:spcBef>
            </a:pPr>
            <a:endParaRPr lang="ru-RU" dirty="0">
              <a:latin typeface="Georgia"/>
              <a:cs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АООП для детей с ЗПР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включает три основных раздела:</a:t>
            </a:r>
          </a:p>
          <a:p>
            <a:pPr lvl="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</a:t>
            </a:r>
          </a:p>
          <a:p>
            <a:pPr lvl="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Содержательный</a:t>
            </a:r>
          </a:p>
          <a:p>
            <a:pPr lvl="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</a:t>
            </a:r>
          </a:p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</p:nvPr>
        </p:nvGraphicFramePr>
        <p:xfrm>
          <a:off x="4648200" y="1701935"/>
          <a:ext cx="4038600" cy="432249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16752"/>
                <a:gridCol w="421848"/>
              </a:tblGrid>
              <a:tr h="117819">
                <a:tc>
                  <a:txBody>
                    <a:bodyPr/>
                    <a:lstStyle/>
                    <a:p>
                      <a:pPr marL="66675" algn="just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I. ЦЕЛЕВОЙРАЗДЕЛ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118">
                <a:tc>
                  <a:txBody>
                    <a:bodyPr/>
                    <a:lstStyle/>
                    <a:p>
                      <a:pPr marL="66675" algn="just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 Пояснительная записка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244">
                <a:tc>
                  <a:txBody>
                    <a:bodyPr/>
                    <a:lstStyle/>
                    <a:p>
                      <a:pPr marL="66675" algn="just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1.1. Цели, задачи, механизмы адаптации, условия реализации Программы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235">
                <a:tc>
                  <a:txBody>
                    <a:bodyPr/>
                    <a:lstStyle/>
                    <a:p>
                      <a:pPr marL="66675" algn="just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1.2. Принципы и подходы к формированию Программы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819">
                <a:tc>
                  <a:txBody>
                    <a:bodyPr/>
                    <a:lstStyle/>
                    <a:p>
                      <a:pPr marL="66675" algn="just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 Планируемые результаты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118">
                <a:tc>
                  <a:txBody>
                    <a:bodyPr/>
                    <a:lstStyle/>
                    <a:p>
                      <a:pPr marL="66675" algn="just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II</a:t>
                      </a: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.СОДЕРЖАТЕЛЬНЫЙРАЗДЕЛ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77">
                <a:tc>
                  <a:txBody>
                    <a:bodyPr/>
                    <a:lstStyle/>
                    <a:p>
                      <a:pPr marL="66675" algn="just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1. Описание образовательной деятельности в соответствии с направлениями развития ребенка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244">
                <a:tc>
                  <a:txBody>
                    <a:bodyPr/>
                    <a:lstStyle/>
                    <a:p>
                      <a:pPr marL="66675" algn="just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1.1. Физическое развитие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118">
                <a:tc>
                  <a:txBody>
                    <a:bodyPr/>
                    <a:lstStyle/>
                    <a:p>
                      <a:pPr marL="66675" algn="just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1.2.Социально-коммуникативное развитие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819">
                <a:tc>
                  <a:txBody>
                    <a:bodyPr/>
                    <a:lstStyle/>
                    <a:p>
                      <a:pPr marL="66675" algn="just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 3. Речевое развитие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118">
                <a:tc>
                  <a:txBody>
                    <a:bodyPr/>
                    <a:lstStyle/>
                    <a:p>
                      <a:pPr marL="66675" algn="just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 4. Познавательное разв</a:t>
                      </a: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итие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244">
                <a:tc>
                  <a:txBody>
                    <a:bodyPr/>
                    <a:lstStyle/>
                    <a:p>
                      <a:pPr marL="66675" algn="just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5.Художественно-эстетическое развитие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93">
                <a:tc>
                  <a:txBody>
                    <a:bodyPr/>
                    <a:lstStyle/>
                    <a:p>
                      <a:pPr marL="66675" indent="179705" algn="just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 Формы, способы, методы и средства реализации программы с учетом возрастных и индивидуальных особенностей воспитанников, специфики их образовательных потребностей и интересов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819">
                <a:tc>
                  <a:txBody>
                    <a:bodyPr/>
                    <a:lstStyle/>
                    <a:p>
                      <a:pPr marL="66675" algn="just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 Способы и направление поддержки детской инициативы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362">
                <a:tc>
                  <a:txBody>
                    <a:bodyPr/>
                    <a:lstStyle/>
                    <a:p>
                      <a:pPr marL="66675"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4. Взаимодействие  педагогического  коллектива  с  семьями  дошкольников  с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66675" algn="just">
                        <a:lnSpc>
                          <a:spcPts val="130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задержкой психического развития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787">
                <a:tc>
                  <a:txBody>
                    <a:bodyPr/>
                    <a:lstStyle/>
                    <a:p>
                      <a:pPr marL="66675" algn="just">
                        <a:lnSpc>
                          <a:spcPts val="1340"/>
                        </a:lnSpc>
                        <a:spcAft>
                          <a:spcPts val="0"/>
                        </a:spcAft>
                        <a:tabLst>
                          <a:tab pos="629920" algn="l"/>
                          <a:tab pos="1506855" algn="l"/>
                          <a:tab pos="3504565" algn="l"/>
                          <a:tab pos="4123055" algn="l"/>
                          <a:tab pos="4339590" algn="l"/>
                          <a:tab pos="4948555" algn="l"/>
                          <a:tab pos="5164455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r>
                        <a:rPr lang="ru-RU" sz="800" b="1">
                          <a:solidFill>
                            <a:srgbClr val="00000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800">
                          <a:solidFill>
                            <a:srgbClr val="00000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r>
                        <a:rPr lang="ru-RU" sz="800" spc="5">
                          <a:solidFill>
                            <a:srgbClr val="00000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800">
                          <a:solidFill>
                            <a:srgbClr val="00000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коррекционно-развивающей</a:t>
                      </a:r>
                      <a:r>
                        <a:rPr lang="ru-RU" sz="800" spc="5">
                          <a:solidFill>
                            <a:srgbClr val="00000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800">
                          <a:solidFill>
                            <a:srgbClr val="00000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работы</a:t>
                      </a:r>
                      <a:r>
                        <a:rPr lang="ru-RU" sz="800" spc="5">
                          <a:solidFill>
                            <a:srgbClr val="00000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800">
                          <a:solidFill>
                            <a:srgbClr val="00000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ru-RU" sz="800" spc="5">
                          <a:solidFill>
                            <a:srgbClr val="00000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800">
                          <a:solidFill>
                            <a:srgbClr val="00000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детьми</a:t>
                      </a:r>
                      <a:r>
                        <a:rPr lang="ru-RU" sz="800" spc="5">
                          <a:solidFill>
                            <a:srgbClr val="00000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800">
                          <a:solidFill>
                            <a:srgbClr val="00000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ru-RU" sz="800" spc="5">
                          <a:solidFill>
                            <a:srgbClr val="00000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800">
                          <a:solidFill>
                            <a:srgbClr val="00000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задержкой</a:t>
                      </a:r>
                      <a:r>
                        <a:rPr lang="ru-RU" sz="800" spc="5">
                          <a:solidFill>
                            <a:srgbClr val="00000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800">
                          <a:solidFill>
                            <a:srgbClr val="00000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психического</a:t>
                      </a:r>
                      <a:r>
                        <a:rPr lang="ru-RU" sz="800" spc="5">
                          <a:solidFill>
                            <a:srgbClr val="00000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800">
                          <a:solidFill>
                            <a:srgbClr val="000009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развития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819">
                <a:tc>
                  <a:txBody>
                    <a:bodyPr/>
                    <a:lstStyle/>
                    <a:p>
                      <a:pPr marL="66675" algn="just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III</a:t>
                      </a: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.ОРГАНИЗАЦИОННЫЙРАЗДЕЛ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118">
                <a:tc>
                  <a:txBody>
                    <a:bodyPr/>
                    <a:lstStyle/>
                    <a:p>
                      <a:pPr marL="66675" algn="just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 Материально-техническое обеспечение программы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118">
                <a:tc>
                  <a:txBody>
                    <a:bodyPr/>
                    <a:lstStyle/>
                    <a:p>
                      <a:pPr marL="66675" algn="just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2.  Организация развивающей предметно-пространственной среды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39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819">
                <a:tc>
                  <a:txBody>
                    <a:bodyPr/>
                    <a:lstStyle/>
                    <a:p>
                      <a:pPr marL="66675" algn="just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3.  Режим дня и распорядок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118">
                <a:tc>
                  <a:txBody>
                    <a:bodyPr/>
                    <a:lstStyle/>
                    <a:p>
                      <a:pPr marL="66675" algn="just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4. Перечень нормативных и нормативно-методических документов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244">
                <a:tc>
                  <a:txBody>
                    <a:bodyPr/>
                    <a:lstStyle/>
                    <a:p>
                      <a:pPr marL="66675" algn="just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5. Перечень литературных источников 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4980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ct val="20000"/>
              </a:spcBef>
            </a:pPr>
            <a:r>
              <a:rPr lang="ru-RU" sz="20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«Воспитывает все: люди, вещи, явления, но, прежде всего и дольше всего – люди. Из них на первом месте – родители и педагоги».    </a:t>
            </a:r>
            <a:br>
              <a:rPr lang="ru-RU" sz="20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(А.С. Макаренко)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МДОУ ДС Солнышко п. Куйбышев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/>
              <a:t>(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"Детский сад "Солнышко"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п.Куйбышев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Среднеахтубинского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Волгоградской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ctr">
              <a:buNone/>
            </a:pPr>
            <a:endPara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Телефоны: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+7 (4479) 75129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E-mail:</a:t>
            </a:r>
            <a:r>
              <a:rPr lang="en-US" sz="2400" b="1" i="1" dirty="0" err="1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solnishco</a:t>
            </a:r>
            <a:r>
              <a:rPr lang="ru-RU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b="1" i="1" dirty="0" err="1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savelieva</a:t>
            </a:r>
            <a:r>
              <a:rPr lang="ru-RU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</a:t>
            </a:r>
            <a:r>
              <a:rPr lang="en-US" sz="2400" b="1" i="1" dirty="0" err="1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yandex</a:t>
            </a:r>
            <a:r>
              <a:rPr lang="ru-RU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b="1" i="1" dirty="0" err="1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i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b="1" i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b="1" i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b="1" i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Picture 29" descr="multik32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851920" y="4677174"/>
            <a:ext cx="1872208" cy="1632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4425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1267</TotalTime>
  <Words>726</Words>
  <Application>Microsoft Office PowerPoint</Application>
  <PresentationFormat>Экран (4:3)</PresentationFormat>
  <Paragraphs>133</Paragraphs>
  <Slides>11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                                                  Условия реализации программы:  Материально-технические:  - Соответствуют санитарным нормам, правилам пожарной безопасности, возрастным и индивидуальным особенностям детей  - Каждая группа имеет пространственную среду, оборудование, учебные комплекты в соответствии с возрастом детей.  Развивающая предметно-пространственная среда:  - Обеспечивает возможность общения и совместной деятельности детей и взрослых, двигательной активности, возможности для уединения  - Соответствует возрастным возможностям детей  - Предполагает возможность изменений от образовательной ситуации  - Доступность, безопасность.  Кадровые:  - Педагоги первой и высшей квалификационной категории  </vt:lpstr>
      <vt:lpstr>Слайд 6</vt:lpstr>
      <vt:lpstr>Слайд 7</vt:lpstr>
      <vt:lpstr>Слайд 8</vt:lpstr>
      <vt:lpstr>Слайд 9</vt:lpstr>
      <vt:lpstr>Структура АООП для детей с ЗПР</vt:lpstr>
      <vt:lpstr>«Воспитывает все: люди, вещи, явления, но, прежде всего и дольше всего – люди. Из них на первом месте – родители и педагоги».       (А.С. Макаренко)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детский сад №6</dc:title>
  <dc:creator>Admin</dc:creator>
  <cp:lastModifiedBy>SAD</cp:lastModifiedBy>
  <cp:revision>123</cp:revision>
  <dcterms:created xsi:type="dcterms:W3CDTF">2012-03-13T06:15:54Z</dcterms:created>
  <dcterms:modified xsi:type="dcterms:W3CDTF">2025-05-05T09:54:07Z</dcterms:modified>
</cp:coreProperties>
</file>